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92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AAD72-AEBF-2B4F-9995-109A1846A36A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855B6-408F-7F42-898A-C18AAC162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4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0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8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2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40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1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17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1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03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19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3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80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1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7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07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63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62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AB0C-BC37-D84E-A9EA-7FEEE3D5A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2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4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3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0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6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3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6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72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12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8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7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83E6B-A164-5B4C-9E88-34DFAC2F5BC8}" type="datetimeFigureOut">
              <a:rPr lang="en-US" smtClean="0"/>
              <a:t>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80B82-61A0-724B-8D42-D6F17B6E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2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2" y="1212148"/>
            <a:ext cx="7885256" cy="2680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02" y="1200151"/>
            <a:ext cx="3476486" cy="3821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30" y="1334096"/>
            <a:ext cx="4079827" cy="2437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0" y="1334097"/>
            <a:ext cx="3824238" cy="3044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302" y="2226265"/>
            <a:ext cx="4003008" cy="155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9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995" t="56512" r="45474" b="-13546"/>
          <a:stretch/>
        </p:blipFill>
        <p:spPr>
          <a:xfrm>
            <a:off x="2180203" y="1358978"/>
            <a:ext cx="4500297" cy="30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349" t="51472" r="-9870" b="-8506"/>
          <a:stretch/>
        </p:blipFill>
        <p:spPr>
          <a:xfrm>
            <a:off x="1429858" y="810338"/>
            <a:ext cx="5831555" cy="39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4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777" y="1974037"/>
            <a:ext cx="537839" cy="346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 rtlCol="0">
            <a:spAutoFit/>
          </a:bodyPr>
          <a:lstStyle/>
          <a:p>
            <a:r>
              <a:rPr lang="ko-KR" altLang="en-US" dirty="0" smtClean="0"/>
              <a:t>사건</a:t>
            </a:r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67790" y="594372"/>
            <a:ext cx="983346" cy="2632920"/>
            <a:chOff x="2490388" y="792496"/>
            <a:chExt cx="1311128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cxnSp>
        <p:nvCxnSpPr>
          <p:cNvPr id="27" name="Straight Connector 26"/>
          <p:cNvCxnSpPr>
            <a:stCxn id="4" idx="3"/>
            <a:endCxn id="5" idx="1"/>
          </p:cNvCxnSpPr>
          <p:nvPr/>
        </p:nvCxnSpPr>
        <p:spPr>
          <a:xfrm flipV="1">
            <a:off x="1100616" y="1266713"/>
            <a:ext cx="787350" cy="8804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3"/>
            <a:endCxn id="6" idx="1"/>
          </p:cNvCxnSpPr>
          <p:nvPr/>
        </p:nvCxnSpPr>
        <p:spPr>
          <a:xfrm flipV="1">
            <a:off x="1100616" y="1855694"/>
            <a:ext cx="787350" cy="2914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3"/>
            <a:endCxn id="7" idx="1"/>
          </p:cNvCxnSpPr>
          <p:nvPr/>
        </p:nvCxnSpPr>
        <p:spPr>
          <a:xfrm>
            <a:off x="1100616" y="2147162"/>
            <a:ext cx="787349" cy="297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4" idx="3"/>
            <a:endCxn id="8" idx="1"/>
          </p:cNvCxnSpPr>
          <p:nvPr/>
        </p:nvCxnSpPr>
        <p:spPr>
          <a:xfrm>
            <a:off x="1100616" y="2147162"/>
            <a:ext cx="787349" cy="886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904565" y="388889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3403" y="2353243"/>
            <a:ext cx="1141299" cy="34624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68580" tIns="34290" rIns="68580" bIns="34290" rtlCol="0">
            <a:spAutoFit/>
          </a:bodyPr>
          <a:lstStyle/>
          <a:p>
            <a:r>
              <a:rPr lang="ko-KR" altLang="en-US" dirty="0" smtClean="0"/>
              <a:t>정답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판례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36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867790" y="594372"/>
            <a:ext cx="983346" cy="2632920"/>
            <a:chOff x="2490388" y="792496"/>
            <a:chExt cx="1311128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19414" y="594373"/>
            <a:ext cx="999514" cy="865979"/>
            <a:chOff x="4617674" y="792496"/>
            <a:chExt cx="1332685" cy="1154639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735130" y="1266714"/>
            <a:ext cx="784285" cy="1766941"/>
            <a:chOff x="3646839" y="1688951"/>
            <a:chExt cx="1045713" cy="2355921"/>
          </a:xfrm>
        </p:grpSpPr>
        <p:cxnSp>
          <p:nvCxnSpPr>
            <p:cNvPr id="35" name="Straight Connector 34"/>
            <p:cNvCxnSpPr>
              <a:stCxn id="8" idx="3"/>
              <a:endCxn id="13" idx="1"/>
            </p:cNvCxnSpPr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" idx="3"/>
              <a:endCxn id="13" idx="1"/>
            </p:cNvCxnSpPr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" idx="3"/>
              <a:endCxn id="13" idx="1"/>
            </p:cNvCxnSpPr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" idx="3"/>
              <a:endCxn id="13" idx="1"/>
            </p:cNvCxnSpPr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2904565" y="388889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8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867790" y="594372"/>
            <a:ext cx="983346" cy="2632920"/>
            <a:chOff x="2490388" y="792496"/>
            <a:chExt cx="1311128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19414" y="594373"/>
            <a:ext cx="999514" cy="865979"/>
            <a:chOff x="4617674" y="792496"/>
            <a:chExt cx="1332685" cy="1154639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2904565" y="388889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519414" y="1662056"/>
            <a:ext cx="847165" cy="3872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dirty="0" smtClean="0"/>
              <a:t>판사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3" name="Straight Connector 2"/>
          <p:cNvCxnSpPr>
            <a:stCxn id="5" idx="3"/>
            <a:endCxn id="17" idx="1"/>
          </p:cNvCxnSpPr>
          <p:nvPr/>
        </p:nvCxnSpPr>
        <p:spPr>
          <a:xfrm>
            <a:off x="2735131" y="1266714"/>
            <a:ext cx="784283" cy="588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17" idx="1"/>
          </p:cNvCxnSpPr>
          <p:nvPr/>
        </p:nvCxnSpPr>
        <p:spPr>
          <a:xfrm>
            <a:off x="2735131" y="1855694"/>
            <a:ext cx="7842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17" idx="1"/>
          </p:cNvCxnSpPr>
          <p:nvPr/>
        </p:nvCxnSpPr>
        <p:spPr>
          <a:xfrm flipV="1">
            <a:off x="2735130" y="1855694"/>
            <a:ext cx="784284" cy="588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3"/>
            <a:endCxn id="17" idx="1"/>
          </p:cNvCxnSpPr>
          <p:nvPr/>
        </p:nvCxnSpPr>
        <p:spPr>
          <a:xfrm flipV="1">
            <a:off x="2735130" y="1855693"/>
            <a:ext cx="784285" cy="11779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0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867790" y="594372"/>
            <a:ext cx="983346" cy="2632920"/>
            <a:chOff x="2490388" y="792496"/>
            <a:chExt cx="1311128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19413" y="594372"/>
            <a:ext cx="999515" cy="2632920"/>
            <a:chOff x="4617672" y="792496"/>
            <a:chExt cx="1332687" cy="3510560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7674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617673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17672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735130" y="1266714"/>
            <a:ext cx="784285" cy="1766941"/>
            <a:chOff x="3646839" y="1688951"/>
            <a:chExt cx="1045713" cy="2355921"/>
          </a:xfrm>
        </p:grpSpPr>
        <p:cxnSp>
          <p:nvCxnSpPr>
            <p:cNvPr id="35" name="Straight Connector 34"/>
            <p:cNvCxnSpPr>
              <a:stCxn id="8" idx="3"/>
              <a:endCxn id="13" idx="1"/>
            </p:cNvCxnSpPr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" idx="3"/>
              <a:endCxn id="13" idx="1"/>
            </p:cNvCxnSpPr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" idx="3"/>
              <a:endCxn id="13" idx="1"/>
            </p:cNvCxnSpPr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" idx="3"/>
              <a:endCxn id="13" idx="1"/>
            </p:cNvCxnSpPr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" idx="3"/>
              <a:endCxn id="14" idx="1"/>
            </p:cNvCxnSpPr>
            <p:nvPr/>
          </p:nvCxnSpPr>
          <p:spPr>
            <a:xfrm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" idx="3"/>
              <a:endCxn id="15" idx="1"/>
            </p:cNvCxnSpPr>
            <p:nvPr/>
          </p:nvCxnSpPr>
          <p:spPr>
            <a:xfrm>
              <a:off x="3646841" y="1688951"/>
              <a:ext cx="1045710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" idx="3"/>
              <a:endCxn id="16" idx="1"/>
            </p:cNvCxnSpPr>
            <p:nvPr/>
          </p:nvCxnSpPr>
          <p:spPr>
            <a:xfrm>
              <a:off x="3646841" y="1688951"/>
              <a:ext cx="1045709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" idx="3"/>
              <a:endCxn id="15" idx="1"/>
            </p:cNvCxnSpPr>
            <p:nvPr/>
          </p:nvCxnSpPr>
          <p:spPr>
            <a:xfrm>
              <a:off x="3646841" y="2474258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" idx="3"/>
              <a:endCxn id="16" idx="1"/>
            </p:cNvCxnSpPr>
            <p:nvPr/>
          </p:nvCxnSpPr>
          <p:spPr>
            <a:xfrm>
              <a:off x="3646841" y="2474258"/>
              <a:ext cx="1045709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7" idx="3"/>
              <a:endCxn id="14" idx="1"/>
            </p:cNvCxnSpPr>
            <p:nvPr/>
          </p:nvCxnSpPr>
          <p:spPr>
            <a:xfrm flipV="1">
              <a:off x="3646840" y="2474258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" idx="3"/>
              <a:endCxn id="15" idx="1"/>
            </p:cNvCxnSpPr>
            <p:nvPr/>
          </p:nvCxnSpPr>
          <p:spPr>
            <a:xfrm>
              <a:off x="3646840" y="3259565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" idx="3"/>
              <a:endCxn id="16" idx="1"/>
            </p:cNvCxnSpPr>
            <p:nvPr/>
          </p:nvCxnSpPr>
          <p:spPr>
            <a:xfrm>
              <a:off x="3646840" y="3259565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8" idx="3"/>
              <a:endCxn id="14" idx="1"/>
            </p:cNvCxnSpPr>
            <p:nvPr/>
          </p:nvCxnSpPr>
          <p:spPr>
            <a:xfrm flipV="1">
              <a:off x="3646839" y="2474258"/>
              <a:ext cx="1045713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" idx="3"/>
              <a:endCxn id="15" idx="1"/>
            </p:cNvCxnSpPr>
            <p:nvPr/>
          </p:nvCxnSpPr>
          <p:spPr>
            <a:xfrm flipV="1">
              <a:off x="3646839" y="3259565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" idx="3"/>
              <a:endCxn id="16" idx="1"/>
            </p:cNvCxnSpPr>
            <p:nvPr/>
          </p:nvCxnSpPr>
          <p:spPr>
            <a:xfrm>
              <a:off x="3646839" y="4044872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" idx="3"/>
              <a:endCxn id="14" idx="1"/>
            </p:cNvCxnSpPr>
            <p:nvPr/>
          </p:nvCxnSpPr>
          <p:spPr>
            <a:xfrm>
              <a:off x="3646841" y="2474258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2904565" y="388889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519413" y="594372"/>
            <a:ext cx="999515" cy="2632920"/>
            <a:chOff x="4617672" y="792496"/>
            <a:chExt cx="1332687" cy="3510560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7674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617673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17672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50859" y="594372"/>
            <a:ext cx="852964" cy="2632920"/>
            <a:chOff x="6867813" y="792496"/>
            <a:chExt cx="1137286" cy="3510560"/>
          </a:xfrm>
        </p:grpSpPr>
        <p:sp>
          <p:nvSpPr>
            <p:cNvPr id="11" name="TextBox 10"/>
            <p:cNvSpPr txBox="1"/>
            <p:nvPr/>
          </p:nvSpPr>
          <p:spPr>
            <a:xfrm>
              <a:off x="6960197" y="792496"/>
              <a:ext cx="104490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대법원</a:t>
              </a:r>
              <a:endParaRPr lang="ko-KR" alt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867815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867815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867814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867813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838468" y="1910832"/>
            <a:ext cx="537839" cy="34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68580" tIns="34290" rIns="68580" bIns="34290" rtlCol="0">
            <a:spAutoFit/>
          </a:bodyPr>
          <a:lstStyle/>
          <a:p>
            <a:r>
              <a:rPr lang="ko-KR" altLang="en-US" smtClean="0"/>
              <a:t>판결</a:t>
            </a:r>
            <a:endParaRPr lang="ko-KR" alt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2904565" y="388889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66577" y="1274783"/>
            <a:ext cx="784285" cy="1766941"/>
            <a:chOff x="3646839" y="1688951"/>
            <a:chExt cx="1045713" cy="235592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646841" y="1688951"/>
              <a:ext cx="1045710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646841" y="1688951"/>
              <a:ext cx="1045709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646841" y="2474258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646841" y="2474258"/>
              <a:ext cx="1045709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646840" y="2474258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646840" y="3259565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646840" y="3259565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646839" y="2474258"/>
              <a:ext cx="1045713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3646839" y="3259565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646839" y="4044872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646841" y="2474258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>
            <a:stCxn id="17" idx="3"/>
            <a:endCxn id="22" idx="1"/>
          </p:cNvCxnSpPr>
          <p:nvPr/>
        </p:nvCxnSpPr>
        <p:spPr>
          <a:xfrm>
            <a:off x="5998024" y="1266713"/>
            <a:ext cx="840444" cy="8172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8" idx="3"/>
            <a:endCxn id="22" idx="1"/>
          </p:cNvCxnSpPr>
          <p:nvPr/>
        </p:nvCxnSpPr>
        <p:spPr>
          <a:xfrm>
            <a:off x="5998024" y="1855694"/>
            <a:ext cx="840444" cy="2282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" idx="3"/>
            <a:endCxn id="22" idx="1"/>
          </p:cNvCxnSpPr>
          <p:nvPr/>
        </p:nvCxnSpPr>
        <p:spPr>
          <a:xfrm flipV="1">
            <a:off x="5998024" y="2083957"/>
            <a:ext cx="840444" cy="36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20" idx="3"/>
            <a:endCxn id="22" idx="1"/>
          </p:cNvCxnSpPr>
          <p:nvPr/>
        </p:nvCxnSpPr>
        <p:spPr>
          <a:xfrm flipV="1">
            <a:off x="5998023" y="2083957"/>
            <a:ext cx="840445" cy="949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9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777" y="1974037"/>
            <a:ext cx="537839" cy="346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 rtlCol="0">
            <a:spAutoFit/>
          </a:bodyPr>
          <a:lstStyle/>
          <a:p>
            <a:r>
              <a:rPr lang="ko-KR" altLang="en-US" dirty="0" smtClean="0"/>
              <a:t>사건</a:t>
            </a:r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67790" y="594372"/>
            <a:ext cx="983346" cy="2632920"/>
            <a:chOff x="2490388" y="792496"/>
            <a:chExt cx="1311128" cy="3510560"/>
          </a:xfrm>
        </p:grpSpPr>
        <p:sp>
          <p:nvSpPr>
            <p:cNvPr id="5" name="Rounded Rectangle 4"/>
            <p:cNvSpPr/>
            <p:nvPr/>
          </p:nvSpPr>
          <p:spPr>
            <a:xfrm>
              <a:off x="2517288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17288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17287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517286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0388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지방법원</a:t>
              </a:r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19413" y="594372"/>
            <a:ext cx="999515" cy="2632920"/>
            <a:chOff x="4617672" y="792496"/>
            <a:chExt cx="1332687" cy="3510560"/>
          </a:xfrm>
        </p:grpSpPr>
        <p:sp>
          <p:nvSpPr>
            <p:cNvPr id="9" name="TextBox 8"/>
            <p:cNvSpPr txBox="1"/>
            <p:nvPr/>
          </p:nvSpPr>
          <p:spPr>
            <a:xfrm>
              <a:off x="4639231" y="792496"/>
              <a:ext cx="13111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고등법원</a:t>
              </a:r>
              <a:endParaRPr lang="ko-KR" alt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17674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7674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617673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17672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50859" y="594372"/>
            <a:ext cx="852964" cy="2632920"/>
            <a:chOff x="6867813" y="792496"/>
            <a:chExt cx="1137286" cy="3510560"/>
          </a:xfrm>
        </p:grpSpPr>
        <p:sp>
          <p:nvSpPr>
            <p:cNvPr id="11" name="TextBox 10"/>
            <p:cNvSpPr txBox="1"/>
            <p:nvPr/>
          </p:nvSpPr>
          <p:spPr>
            <a:xfrm>
              <a:off x="6960197" y="792496"/>
              <a:ext cx="104490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대법원</a:t>
              </a:r>
              <a:endParaRPr lang="ko-KR" alt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867815" y="1430767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867815" y="2216074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867814" y="3001381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867813" y="3786688"/>
              <a:ext cx="1129553" cy="51636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판사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838468" y="1910832"/>
            <a:ext cx="537839" cy="34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68580" tIns="34290" rIns="68580" bIns="34290" rtlCol="0">
            <a:spAutoFit/>
          </a:bodyPr>
          <a:lstStyle/>
          <a:p>
            <a:r>
              <a:rPr lang="ko-KR" altLang="en-US" smtClean="0"/>
              <a:t>판결</a:t>
            </a:r>
            <a:endParaRPr lang="ko-KR" altLang="en-US"/>
          </a:p>
        </p:txBody>
      </p:sp>
      <p:cxnSp>
        <p:nvCxnSpPr>
          <p:cNvPr id="27" name="Straight Connector 26"/>
          <p:cNvCxnSpPr>
            <a:stCxn id="4" idx="3"/>
            <a:endCxn id="5" idx="1"/>
          </p:cNvCxnSpPr>
          <p:nvPr/>
        </p:nvCxnSpPr>
        <p:spPr>
          <a:xfrm flipV="1">
            <a:off x="1100616" y="1266713"/>
            <a:ext cx="787350" cy="8804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3"/>
            <a:endCxn id="6" idx="1"/>
          </p:cNvCxnSpPr>
          <p:nvPr/>
        </p:nvCxnSpPr>
        <p:spPr>
          <a:xfrm flipV="1">
            <a:off x="1100616" y="1855694"/>
            <a:ext cx="787350" cy="2914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3"/>
            <a:endCxn id="7" idx="1"/>
          </p:cNvCxnSpPr>
          <p:nvPr/>
        </p:nvCxnSpPr>
        <p:spPr>
          <a:xfrm>
            <a:off x="1100616" y="2147162"/>
            <a:ext cx="787349" cy="297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4" idx="3"/>
            <a:endCxn id="8" idx="1"/>
          </p:cNvCxnSpPr>
          <p:nvPr/>
        </p:nvCxnSpPr>
        <p:spPr>
          <a:xfrm>
            <a:off x="1100616" y="2147162"/>
            <a:ext cx="787349" cy="886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735130" y="1266714"/>
            <a:ext cx="784285" cy="1766941"/>
            <a:chOff x="3646839" y="1688951"/>
            <a:chExt cx="1045713" cy="2355921"/>
          </a:xfrm>
        </p:grpSpPr>
        <p:cxnSp>
          <p:nvCxnSpPr>
            <p:cNvPr id="35" name="Straight Connector 34"/>
            <p:cNvCxnSpPr>
              <a:stCxn id="8" idx="3"/>
              <a:endCxn id="13" idx="1"/>
            </p:cNvCxnSpPr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" idx="3"/>
              <a:endCxn id="13" idx="1"/>
            </p:cNvCxnSpPr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" idx="3"/>
              <a:endCxn id="13" idx="1"/>
            </p:cNvCxnSpPr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" idx="3"/>
              <a:endCxn id="13" idx="1"/>
            </p:cNvCxnSpPr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" idx="3"/>
              <a:endCxn id="14" idx="1"/>
            </p:cNvCxnSpPr>
            <p:nvPr/>
          </p:nvCxnSpPr>
          <p:spPr>
            <a:xfrm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" idx="3"/>
              <a:endCxn id="15" idx="1"/>
            </p:cNvCxnSpPr>
            <p:nvPr/>
          </p:nvCxnSpPr>
          <p:spPr>
            <a:xfrm>
              <a:off x="3646841" y="1688951"/>
              <a:ext cx="1045710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" idx="3"/>
              <a:endCxn id="16" idx="1"/>
            </p:cNvCxnSpPr>
            <p:nvPr/>
          </p:nvCxnSpPr>
          <p:spPr>
            <a:xfrm>
              <a:off x="3646841" y="1688951"/>
              <a:ext cx="1045709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" idx="3"/>
              <a:endCxn id="15" idx="1"/>
            </p:cNvCxnSpPr>
            <p:nvPr/>
          </p:nvCxnSpPr>
          <p:spPr>
            <a:xfrm>
              <a:off x="3646841" y="2474258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" idx="3"/>
              <a:endCxn id="16" idx="1"/>
            </p:cNvCxnSpPr>
            <p:nvPr/>
          </p:nvCxnSpPr>
          <p:spPr>
            <a:xfrm>
              <a:off x="3646841" y="2474258"/>
              <a:ext cx="1045709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7" idx="3"/>
              <a:endCxn id="14" idx="1"/>
            </p:cNvCxnSpPr>
            <p:nvPr/>
          </p:nvCxnSpPr>
          <p:spPr>
            <a:xfrm flipV="1">
              <a:off x="3646840" y="2474258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" idx="3"/>
              <a:endCxn id="15" idx="1"/>
            </p:cNvCxnSpPr>
            <p:nvPr/>
          </p:nvCxnSpPr>
          <p:spPr>
            <a:xfrm>
              <a:off x="3646840" y="3259565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" idx="3"/>
              <a:endCxn id="16" idx="1"/>
            </p:cNvCxnSpPr>
            <p:nvPr/>
          </p:nvCxnSpPr>
          <p:spPr>
            <a:xfrm>
              <a:off x="3646840" y="3259565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8" idx="3"/>
              <a:endCxn id="14" idx="1"/>
            </p:cNvCxnSpPr>
            <p:nvPr/>
          </p:nvCxnSpPr>
          <p:spPr>
            <a:xfrm flipV="1">
              <a:off x="3646839" y="2474258"/>
              <a:ext cx="1045713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" idx="3"/>
              <a:endCxn id="15" idx="1"/>
            </p:cNvCxnSpPr>
            <p:nvPr/>
          </p:nvCxnSpPr>
          <p:spPr>
            <a:xfrm flipV="1">
              <a:off x="3646839" y="3259565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" idx="3"/>
              <a:endCxn id="16" idx="1"/>
            </p:cNvCxnSpPr>
            <p:nvPr/>
          </p:nvCxnSpPr>
          <p:spPr>
            <a:xfrm>
              <a:off x="3646839" y="4044872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" idx="3"/>
              <a:endCxn id="14" idx="1"/>
            </p:cNvCxnSpPr>
            <p:nvPr/>
          </p:nvCxnSpPr>
          <p:spPr>
            <a:xfrm>
              <a:off x="3646841" y="2474258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2904565" y="388889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366577" y="1274783"/>
            <a:ext cx="784285" cy="1766941"/>
            <a:chOff x="3646839" y="1688951"/>
            <a:chExt cx="1045713" cy="2355921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3646839" y="1688951"/>
              <a:ext cx="1045713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646840" y="1688951"/>
              <a:ext cx="1045712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646841" y="1688951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646841" y="1688951"/>
              <a:ext cx="1045711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646841" y="1688951"/>
              <a:ext cx="1045710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646841" y="1688951"/>
              <a:ext cx="1045709" cy="2355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646841" y="2474258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646841" y="2474258"/>
              <a:ext cx="1045709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646840" y="2474258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646840" y="3259565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646840" y="3259565"/>
              <a:ext cx="1045710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646839" y="2474258"/>
              <a:ext cx="1045713" cy="15706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3646839" y="3259565"/>
              <a:ext cx="1045712" cy="785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646839" y="4044872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646841" y="2474258"/>
              <a:ext cx="10457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/>
          <p:cNvCxnSpPr>
            <a:stCxn id="17" idx="3"/>
            <a:endCxn id="22" idx="1"/>
          </p:cNvCxnSpPr>
          <p:nvPr/>
        </p:nvCxnSpPr>
        <p:spPr>
          <a:xfrm>
            <a:off x="5998024" y="1266713"/>
            <a:ext cx="840444" cy="8172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8" idx="3"/>
            <a:endCxn id="22" idx="1"/>
          </p:cNvCxnSpPr>
          <p:nvPr/>
        </p:nvCxnSpPr>
        <p:spPr>
          <a:xfrm>
            <a:off x="5998024" y="1855694"/>
            <a:ext cx="840444" cy="2282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" idx="3"/>
            <a:endCxn id="22" idx="1"/>
          </p:cNvCxnSpPr>
          <p:nvPr/>
        </p:nvCxnSpPr>
        <p:spPr>
          <a:xfrm flipV="1">
            <a:off x="5998024" y="2083957"/>
            <a:ext cx="840444" cy="36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20" idx="3"/>
            <a:endCxn id="22" idx="1"/>
          </p:cNvCxnSpPr>
          <p:nvPr/>
        </p:nvCxnSpPr>
        <p:spPr>
          <a:xfrm flipV="1">
            <a:off x="5998023" y="2083957"/>
            <a:ext cx="840445" cy="949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4748" y="2330373"/>
            <a:ext cx="1141299" cy="34624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68580" tIns="34290" rIns="68580" bIns="34290" rtlCol="0">
            <a:spAutoFit/>
          </a:bodyPr>
          <a:lstStyle/>
          <a:p>
            <a:r>
              <a:rPr lang="ko-KR" altLang="en-US" dirty="0" smtClean="0"/>
              <a:t>정답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판례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7685630" y="1910832"/>
            <a:ext cx="1141299" cy="34624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68580" tIns="34290" rIns="68580" bIns="34290" rtlCol="0">
            <a:spAutoFit/>
          </a:bodyPr>
          <a:lstStyle/>
          <a:p>
            <a:r>
              <a:rPr lang="ko-KR" altLang="en-US" dirty="0" smtClean="0"/>
              <a:t>정답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판례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3" name="Straight Connector 2"/>
          <p:cNvCxnSpPr>
            <a:stCxn id="22" idx="3"/>
            <a:endCxn id="88" idx="1"/>
          </p:cNvCxnSpPr>
          <p:nvPr/>
        </p:nvCxnSpPr>
        <p:spPr>
          <a:xfrm>
            <a:off x="7376307" y="2083957"/>
            <a:ext cx="3093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88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ural network structur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02" y="458250"/>
            <a:ext cx="4000500" cy="19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809934" y="2451357"/>
            <a:ext cx="3316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00443" y="2451357"/>
            <a:ext cx="981691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dirty="0" smtClean="0"/>
              <a:t>Deep NN</a:t>
            </a:r>
            <a:endParaRPr lang="ko-KR" altLang="en-US" dirty="0"/>
          </a:p>
        </p:txBody>
      </p:sp>
      <p:pic>
        <p:nvPicPr>
          <p:cNvPr id="1028" name="Picture 4" descr="neural network structure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2" y="2893132"/>
            <a:ext cx="4486275" cy="173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99403" y="4490564"/>
            <a:ext cx="179016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dirty="0" smtClean="0"/>
              <a:t>Convolutional NN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372" y="2343063"/>
            <a:ext cx="2336006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1856" y="4490564"/>
            <a:ext cx="142216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dirty="0" smtClean="0"/>
              <a:t>Recurrent 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14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n deep learni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22" y="209871"/>
            <a:ext cx="3736649" cy="44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91922" y="4719917"/>
            <a:ext cx="435971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dirty="0" smtClean="0"/>
              <a:t>짝퉁 훈련기 </a:t>
            </a:r>
            <a:r>
              <a:rPr lang="en-US" altLang="ko-KR" dirty="0" smtClean="0"/>
              <a:t>(Generative adversarial network)</a:t>
            </a:r>
          </a:p>
        </p:txBody>
      </p:sp>
    </p:spTree>
    <p:extLst>
      <p:ext uri="{BB962C8B-B14F-4D97-AF65-F5344CB8AC3E}">
        <p14:creationId xmlns:p14="http://schemas.microsoft.com/office/powerpoint/2010/main" val="339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26142" y="524436"/>
            <a:ext cx="4106732" cy="39534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7621" y="685821"/>
            <a:ext cx="3115435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인공지능 </a:t>
            </a:r>
            <a:r>
              <a:rPr lang="en-US" altLang="ko-KR" b="1" dirty="0" smtClean="0">
                <a:solidFill>
                  <a:schemeClr val="bg1"/>
                </a:solidFill>
              </a:rPr>
              <a:t>(Artificial intelligence)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65007" y="1003140"/>
            <a:ext cx="3195022" cy="301484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0576" y="1204846"/>
            <a:ext cx="2813031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기계학습 </a:t>
            </a:r>
            <a:r>
              <a:rPr lang="en-US" altLang="ko-KR" b="1" dirty="0" smtClean="0">
                <a:solidFill>
                  <a:schemeClr val="bg1"/>
                </a:solidFill>
              </a:rPr>
              <a:t>(Machine learning)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92624" y="1645920"/>
            <a:ext cx="2234901" cy="191217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99339" y="1780338"/>
            <a:ext cx="245150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신경망 </a:t>
            </a:r>
            <a:r>
              <a:rPr lang="en-US" altLang="ko-KR" b="1" dirty="0" smtClean="0">
                <a:solidFill>
                  <a:schemeClr val="bg1"/>
                </a:solidFill>
              </a:rPr>
              <a:t>(Neural network)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412912" y="1437454"/>
            <a:ext cx="595035" cy="1559397"/>
            <a:chOff x="8550544" y="1916605"/>
            <a:chExt cx="793380" cy="2079196"/>
          </a:xfrm>
        </p:grpSpPr>
        <p:sp>
          <p:nvSpPr>
            <p:cNvPr id="10" name="TextBox 9"/>
            <p:cNvSpPr txBox="1"/>
            <p:nvPr/>
          </p:nvSpPr>
          <p:spPr>
            <a:xfrm>
              <a:off x="8550544" y="1916605"/>
              <a:ext cx="793380" cy="4924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mtClean="0"/>
                <a:t>관찰</a:t>
              </a: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50544" y="3503358"/>
              <a:ext cx="778675" cy="4924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mtClean="0"/>
                <a:t>모델</a:t>
              </a:r>
              <a:endParaRPr lang="ko-KR" altLang="en-US"/>
            </a:p>
          </p:txBody>
        </p:sp>
        <p:cxnSp>
          <p:nvCxnSpPr>
            <p:cNvPr id="13" name="Straight Arrow Connector 12"/>
            <p:cNvCxnSpPr>
              <a:stCxn id="10" idx="2"/>
              <a:endCxn id="11" idx="0"/>
            </p:cNvCxnSpPr>
            <p:nvPr/>
          </p:nvCxnSpPr>
          <p:spPr>
            <a:xfrm flipH="1">
              <a:off x="8939881" y="2409048"/>
              <a:ext cx="7353" cy="10943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5607424" y="3558092"/>
            <a:ext cx="3173440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편파</a:t>
            </a:r>
            <a:r>
              <a:rPr lang="en-US" altLang="ko-KR" dirty="0" smtClean="0"/>
              <a:t>/</a:t>
            </a:r>
            <a:r>
              <a:rPr lang="ko-KR" altLang="en-US" dirty="0" smtClean="0"/>
              <a:t>과적합 모델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“</a:t>
            </a:r>
            <a:r>
              <a:rPr lang="ko-KR" altLang="en-US" dirty="0" smtClean="0"/>
              <a:t>빅데이터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846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2523" y="393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</a:t>
            </a:r>
            <a:r>
              <a:rPr lang="en-US" dirty="0" err="1" smtClean="0"/>
              <a:t>klnfWhPGPRs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0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기계학습 </a:t>
            </a:r>
            <a:r>
              <a:rPr lang="en-US" altLang="ko-KR" dirty="0" smtClean="0"/>
              <a:t>- Machine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지도 학습 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Regression - </a:t>
            </a:r>
            <a:r>
              <a:rPr lang="ko-KR" altLang="en-US" sz="1600" dirty="0" smtClean="0"/>
              <a:t>양적인 값을 예측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수량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400" dirty="0" smtClean="0"/>
              <a:t>QTL mapping</a:t>
            </a:r>
          </a:p>
          <a:p>
            <a:pPr lvl="1"/>
            <a:r>
              <a:rPr lang="en-US" altLang="ko-KR" sz="1600" dirty="0" smtClean="0"/>
              <a:t>Classification - </a:t>
            </a:r>
            <a:r>
              <a:rPr lang="ko-KR" altLang="en-US" sz="1600" dirty="0" smtClean="0"/>
              <a:t>질적인 값을 예측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저항성 </a:t>
            </a:r>
            <a:r>
              <a:rPr lang="en-US" altLang="ko-KR" sz="1600" dirty="0" smtClean="0"/>
              <a:t>vs </a:t>
            </a:r>
            <a:r>
              <a:rPr lang="ko-KR" altLang="en-US" sz="1600" dirty="0" smtClean="0"/>
              <a:t>감수성</a:t>
            </a:r>
            <a:r>
              <a:rPr lang="en-US" altLang="ko-KR" sz="1600" dirty="0" smtClean="0"/>
              <a:t>) 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243998" y="2815884"/>
            <a:ext cx="3116527" cy="1446550"/>
            <a:chOff x="6658983" y="3684350"/>
            <a:chExt cx="4155368" cy="1928734"/>
          </a:xfrm>
        </p:grpSpPr>
        <p:sp>
          <p:nvSpPr>
            <p:cNvPr id="4" name="TextBox 3"/>
            <p:cNvSpPr txBox="1"/>
            <p:nvPr/>
          </p:nvSpPr>
          <p:spPr>
            <a:xfrm>
              <a:off x="6658983" y="4053682"/>
              <a:ext cx="1378492" cy="1559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Marker 1</a:t>
              </a:r>
            </a:p>
            <a:p>
              <a:r>
                <a:rPr lang="en-US" altLang="ko-KR" sz="1400" dirty="0" smtClean="0"/>
                <a:t>Marker 2</a:t>
              </a:r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   :</a:t>
              </a:r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   :</a:t>
              </a:r>
            </a:p>
            <a:p>
              <a:r>
                <a:rPr lang="en-US" altLang="ko-KR" sz="1400" dirty="0" smtClean="0"/>
                <a:t>Marker 100</a:t>
              </a:r>
              <a:endParaRPr lang="ko-KR" altLang="en-US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47248" y="3684350"/>
              <a:ext cx="2476866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Acc1 Acc2 … … </a:t>
              </a:r>
              <a:r>
                <a:rPr lang="en-US" altLang="ko-KR" sz="1400" dirty="0" err="1" smtClean="0"/>
                <a:t>Acc</a:t>
              </a:r>
              <a:r>
                <a:rPr lang="en-US" altLang="ko-KR" sz="1400" dirty="0" smtClean="0"/>
                <a:t> 100</a:t>
              </a:r>
              <a:endParaRPr lang="ko-KR" altLang="en-US" sz="1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047248" y="4053682"/>
              <a:ext cx="2767103" cy="147732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75249" y="4561242"/>
              <a:ext cx="1870597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100 x 100 matrix</a:t>
              </a:r>
              <a:endParaRPr lang="ko-KR" alt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43999" y="4343751"/>
            <a:ext cx="3116526" cy="369332"/>
            <a:chOff x="5464884" y="5561843"/>
            <a:chExt cx="4155368" cy="492443"/>
          </a:xfrm>
        </p:grpSpPr>
        <p:sp>
          <p:nvSpPr>
            <p:cNvPr id="9" name="TextBox 8"/>
            <p:cNvSpPr txBox="1"/>
            <p:nvPr/>
          </p:nvSpPr>
          <p:spPr>
            <a:xfrm>
              <a:off x="5464884" y="5561843"/>
              <a:ext cx="16013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Phenotype</a:t>
              </a:r>
              <a:endParaRPr lang="ko-KR" alt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53149" y="5561843"/>
              <a:ext cx="2767103" cy="36933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n w="0"/>
                  <a:solidFill>
                    <a:schemeClr val="tx1"/>
                  </a:solidFill>
                </a:rPr>
                <a:t>1 x 100 vector</a:t>
              </a:r>
              <a:endParaRPr lang="ko-KR" altLang="en-US" dirty="0">
                <a:ln w="0"/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3102" y="2815885"/>
            <a:ext cx="3846544" cy="2023396"/>
            <a:chOff x="3532272" y="1531954"/>
            <a:chExt cx="5128725" cy="269786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272" y="1531954"/>
              <a:ext cx="4794262" cy="234958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157748" y="3734258"/>
              <a:ext cx="250324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continuous values </a:t>
              </a:r>
              <a:endParaRPr lang="ko-KR" alt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48975" y="3737373"/>
              <a:ext cx="281543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discrete values/class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13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Genome selection</a:t>
            </a:r>
            <a:endParaRPr lang="ko-KR" alt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71" y="892603"/>
            <a:ext cx="4425245" cy="41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0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기계학습 </a:t>
            </a:r>
            <a:r>
              <a:rPr lang="en-US" altLang="ko-KR" dirty="0" smtClean="0"/>
              <a:t>- Machine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비지도 학습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Clustering </a:t>
            </a:r>
          </a:p>
          <a:p>
            <a:pPr lvl="2"/>
            <a:r>
              <a:rPr lang="en-US" altLang="ko-KR" sz="1600" dirty="0" smtClean="0"/>
              <a:t>Genetic map construction</a:t>
            </a:r>
          </a:p>
          <a:p>
            <a:pPr lvl="2"/>
            <a:r>
              <a:rPr lang="en-US" altLang="ko-KR" sz="1600" dirty="0" err="1" smtClean="0"/>
              <a:t>RNAseq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heatmap</a:t>
            </a:r>
            <a:r>
              <a:rPr lang="en-US" altLang="ko-KR" sz="1600" dirty="0" smtClean="0"/>
              <a:t> clustering 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4405255" y="1200150"/>
            <a:ext cx="3116526" cy="1384994"/>
            <a:chOff x="6658983" y="3684350"/>
            <a:chExt cx="4155368" cy="1846659"/>
          </a:xfrm>
        </p:grpSpPr>
        <p:sp>
          <p:nvSpPr>
            <p:cNvPr id="13" name="TextBox 12"/>
            <p:cNvSpPr txBox="1"/>
            <p:nvPr/>
          </p:nvSpPr>
          <p:spPr>
            <a:xfrm>
              <a:off x="6658983" y="4053682"/>
              <a:ext cx="1150015" cy="1354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Gene 1</a:t>
              </a:r>
            </a:p>
            <a:p>
              <a:r>
                <a:rPr lang="en-US" altLang="ko-KR" sz="1200" dirty="0" smtClean="0"/>
                <a:t>Gene 2</a:t>
              </a:r>
            </a:p>
            <a:p>
              <a:r>
                <a:rPr lang="en-US" altLang="ko-KR" sz="1200" dirty="0"/>
                <a:t> </a:t>
              </a:r>
              <a:r>
                <a:rPr lang="en-US" altLang="ko-KR" sz="1200" dirty="0" smtClean="0"/>
                <a:t>       :</a:t>
              </a:r>
            </a:p>
            <a:p>
              <a:r>
                <a:rPr lang="en-US" altLang="ko-KR" sz="1200" dirty="0"/>
                <a:t> </a:t>
              </a:r>
              <a:r>
                <a:rPr lang="en-US" altLang="ko-KR" sz="1200" dirty="0" smtClean="0"/>
                <a:t>       :</a:t>
              </a:r>
            </a:p>
            <a:p>
              <a:r>
                <a:rPr lang="en-US" altLang="ko-KR" sz="1200" dirty="0" smtClean="0"/>
                <a:t>Gene 1000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7248" y="3684350"/>
              <a:ext cx="2477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Cond1 Cond2 … … Cond 10</a:t>
              </a:r>
              <a:endParaRPr lang="ko-KR" alt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47248" y="4053682"/>
              <a:ext cx="2767103" cy="147732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75250" y="4561242"/>
              <a:ext cx="1636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1000 x 10 matrix</a:t>
              </a:r>
              <a:endParaRPr lang="ko-KR" altLang="en-US" sz="120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8"/>
          <a:stretch/>
        </p:blipFill>
        <p:spPr>
          <a:xfrm>
            <a:off x="4478225" y="2593896"/>
            <a:ext cx="3454728" cy="24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96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18" y="2593685"/>
            <a:ext cx="3824699" cy="2457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019" y="101316"/>
            <a:ext cx="7229475" cy="24074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2" y="1194099"/>
            <a:ext cx="93717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mtClean="0"/>
              <a:t>지도학습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1254" y="3683700"/>
            <a:ext cx="113684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mtClean="0"/>
              <a:t>비지도학습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8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기계 학습과 같은 질문을 해결한다</a:t>
            </a:r>
            <a:r>
              <a:rPr lang="en-US" altLang="ko-KR" sz="2000" dirty="0" smtClean="0"/>
              <a:t>. </a:t>
            </a:r>
          </a:p>
          <a:p>
            <a:pPr lvl="1"/>
            <a:r>
              <a:rPr lang="ko-KR" altLang="en-US" sz="1800" dirty="0" smtClean="0"/>
              <a:t>인간의 인식 체계를 모방해보자</a:t>
            </a:r>
            <a:endParaRPr lang="en-US" altLang="ko-KR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4479" b="42966"/>
          <a:stretch/>
        </p:blipFill>
        <p:spPr>
          <a:xfrm>
            <a:off x="4181125" y="1697844"/>
            <a:ext cx="4500297" cy="30127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34312" y="4826592"/>
            <a:ext cx="203982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dirty="0"/>
              <a:t>DOI: 10.5772/51275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14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기계 학습과 같은 질문을 해결한다</a:t>
            </a:r>
            <a:r>
              <a:rPr lang="en-US" altLang="ko-KR" sz="2000" dirty="0" smtClean="0"/>
              <a:t>. </a:t>
            </a:r>
          </a:p>
          <a:p>
            <a:pPr lvl="1"/>
            <a:r>
              <a:rPr lang="ko-KR" altLang="en-US" sz="1800" dirty="0" smtClean="0"/>
              <a:t>인간의 인식 체계를 모방해보자</a:t>
            </a:r>
            <a:endParaRPr lang="en-US" altLang="ko-KR" sz="1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434312" y="4826592"/>
            <a:ext cx="2039824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dirty="0"/>
              <a:t>DOI: 10.5772/51275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5045" t="-3208" r="-10566" b="46174"/>
          <a:stretch/>
        </p:blipFill>
        <p:spPr>
          <a:xfrm>
            <a:off x="4092374" y="1697844"/>
            <a:ext cx="4500297" cy="30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0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77" y="1238366"/>
            <a:ext cx="3825016" cy="2815637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42046" y="630913"/>
            <a:ext cx="3707302" cy="3899338"/>
            <a:chOff x="6529890" y="688536"/>
            <a:chExt cx="4943069" cy="5199118"/>
          </a:xfrm>
        </p:grpSpPr>
        <p:sp>
          <p:nvSpPr>
            <p:cNvPr id="5" name="Rectangle 4"/>
            <p:cNvSpPr/>
            <p:nvPr/>
          </p:nvSpPr>
          <p:spPr>
            <a:xfrm>
              <a:off x="6529890" y="688536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529890" y="1261818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29890" y="1824365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065531" y="688536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65531" y="1261818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65531" y="1821805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01170" y="688536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01170" y="1261818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01170" y="1821805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581038" y="4879816"/>
              <a:ext cx="441063" cy="4733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16334" t="3499" r="44644" b="49563"/>
            <a:stretch/>
          </p:blipFill>
          <p:spPr>
            <a:xfrm>
              <a:off x="8042233" y="2662422"/>
              <a:ext cx="2538805" cy="199016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970953" y="2294105"/>
              <a:ext cx="9130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input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371803" y="5395211"/>
              <a:ext cx="110115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output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8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325</Words>
  <Application>Microsoft Macintosh PowerPoint</Application>
  <PresentationFormat>On-screen Show (16:9)</PresentationFormat>
  <Paragraphs>146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인공지능</vt:lpstr>
      <vt:lpstr>PowerPoint Presentation</vt:lpstr>
      <vt:lpstr>기계학습 - Machine learning</vt:lpstr>
      <vt:lpstr>Genome selection</vt:lpstr>
      <vt:lpstr>기계학습 - Machine learning</vt:lpstr>
      <vt:lpstr>PowerPoint Presentation</vt:lpstr>
      <vt:lpstr>Neural network</vt:lpstr>
      <vt:lpstr>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</dc:title>
  <dc:creator>강양제</dc:creator>
  <cp:lastModifiedBy>강양제</cp:lastModifiedBy>
  <cp:revision>2</cp:revision>
  <dcterms:created xsi:type="dcterms:W3CDTF">2018-06-06T13:56:34Z</dcterms:created>
  <dcterms:modified xsi:type="dcterms:W3CDTF">2018-06-06T14:08:43Z</dcterms:modified>
</cp:coreProperties>
</file>